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75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 snapToGrid="0">
      <p:cViewPr varScale="1">
        <p:scale>
          <a:sx n="82" d="100"/>
          <a:sy n="82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119C8-71CE-4A75-93DD-0C3E7FC34B00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4500E-A16A-47AE-AA16-7E6DC128D5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446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9EC10-E39B-446A-DCC0-615692643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13FFF-D75F-3AEF-78A4-12062FB866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ACBCB-BB23-E7E5-B016-1E6E6CA8F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9DB8B-49A6-6C59-0398-8FFA5826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C51B4-485E-3AB3-D319-52E639C86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6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25120-6C15-8BF0-0A29-766E40816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03AF0-A7A8-DF8F-F5B9-0DA74C0A7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A8679-80D9-6B37-0735-7A86C791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DE738-F697-194F-98FB-9FE058CE2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E37EB-F4BA-D5B5-1A33-667107CBD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82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030347-6ECA-F735-5BEB-87F5EF4671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79CE28-1B8F-3CB5-AAF6-D1872A63A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586BC-A616-2D7A-58AF-B266D1F3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D0E96-8DDE-869E-EC83-688FBE16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753FA-F3C5-E37D-DF0E-9667C6C5E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96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CDE6D-E94A-633E-C0DF-A3D1DB43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01D24-ECA2-03ED-62A3-C9168DC0B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5AA3A-6F6F-C7C4-5873-950A7CCC8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47446-A952-BA45-1892-714D1C67E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F16C0-DA45-03A2-6C93-80A83BCD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226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BDF3D-B2E9-B682-87DA-C6F307C09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29C58-B378-8969-1EC4-ADE5CC09C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F2767-AAD1-F0CE-9855-97F48791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5B5D6-3EE1-3360-E8FC-785EA6B1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4A00E-3CF6-8BB7-CA09-707AA0034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8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6BD8D-2CE5-171D-3A02-C6A3A97E6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5502E-A9FB-4E48-2C78-72E5A44BD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F9F9E-E3BD-1E1A-869F-C66693673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4FE38-84C4-07EC-CF8F-8356C002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E893F4-8802-5811-E814-D582B5C9A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1EA70-6EE3-DCFF-799A-FA617DE2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01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3FF9D-1921-92E2-AB78-1C1A25A1B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1EA66-AD33-AA0F-B41D-7D98FFD0B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FACBCF-0D6C-8915-26FF-4CE9240B9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25991F-1C9F-ECFA-AF26-1FBE4A158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C40055-0E7D-5BF2-8421-5D25AB99D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91958B-B36D-C7EA-96EA-D999C5792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113AAA-F139-BDCA-ADEA-BA14A954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5F8088-E894-09C5-7051-190010942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09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B2E88-BBED-BDDB-B971-49BB0DB67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65B050-81FD-16F3-1E33-0C0EC76D9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48C05B-990B-D4E4-64A8-6E5EDB69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5AA67-1DE0-7586-2661-D4B2DAD22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69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F75221-F069-4BE7-9AC6-E1094599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7EE19E-04D2-37DF-37C6-E8C8ADC85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42748-1FC6-D2A0-BAFE-C8C18EF91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9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31F71-15ED-B677-FF6B-E42B1A3BD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9769C-5551-F34A-51B4-C15C2C618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A82F8-1141-10FA-0F6E-8C15166AD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E7336-5D5F-C0C7-1F7F-9C7114081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7EC1A-9F74-2865-5902-4F8021853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35491-5781-EA5B-93A3-FFD94918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85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70B9A-B4CB-263E-8A53-5810E27BE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2BF532-351E-AF6B-EC07-399E21AA1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EC528-1709-AA99-B582-BCF598708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6FE47-0A51-F8C2-FC51-E91A5C76F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D0382B-4FA0-1B54-6B96-8478E1261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55DA8-A01A-45A1-D17C-EE9EF53FD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1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F5C642-FC31-CA6D-2465-1A2AA57F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F9554-9E2C-63D5-B57E-CC6F5DE11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0DC58-F8A5-D366-4C6F-51D356558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44B1E8-3E85-4EFC-85A2-4826E03BFB8F}" type="datetimeFigureOut">
              <a:rPr lang="en-GB" smtClean="0"/>
              <a:t>19/03/2025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5295C-5A05-51CA-947C-258F9AB16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4A5B9-967A-13C2-854A-FFB3FF209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826AAD-39B6-47FB-836D-8B66B738F3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37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Google Shape;53;p58"/>
          <p:cNvGraphicFramePr/>
          <p:nvPr/>
        </p:nvGraphicFramePr>
        <p:xfrm>
          <a:off x="259184" y="617541"/>
          <a:ext cx="11422775" cy="45615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631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3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0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1.1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1.2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2.1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2.2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3.1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3.2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7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Me and my family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B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Sports and hobbies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Town and transport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TV and film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School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Holidays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8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Relationships and role models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B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Food and drink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Shopping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Music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plans and opportunities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Tourist attractions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9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Equality and diversity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B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Physical and mental well-being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Environmental and social issues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Social media and gaming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Work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Holiday accommodation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10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1: Tu as du temps à perdre ?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2: Mon clan, ma tribu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B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3: Ma vie scolaire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4: En pleine forme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5: Numéro vacances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6: Notre planète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11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7: Mon petit monde à moi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Y11 Mocks/PPEs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8: Mes projets d’avenir</a:t>
                      </a:r>
                      <a:endParaRPr sz="14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CAA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REVISION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4" name="Google Shape;54;p58"/>
          <p:cNvGraphicFramePr/>
          <p:nvPr/>
        </p:nvGraphicFramePr>
        <p:xfrm>
          <a:off x="188775" y="5541585"/>
          <a:ext cx="11814450" cy="69887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96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98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 personal world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B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Lifestyle and wellbeing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 neighbourhood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EE5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 and technology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Studying and my future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Travel and tourism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" name="Google Shape;55;p58"/>
          <p:cNvSpPr txBox="1"/>
          <p:nvPr/>
        </p:nvSpPr>
        <p:spPr>
          <a:xfrm>
            <a:off x="3835153" y="42443"/>
            <a:ext cx="519655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French Sequencing Plan</a:t>
            </a:r>
            <a:endParaRPr/>
          </a:p>
        </p:txBody>
      </p:sp>
      <p:sp>
        <p:nvSpPr>
          <p:cNvPr id="56" name="Google Shape;56;p58"/>
          <p:cNvSpPr txBox="1"/>
          <p:nvPr/>
        </p:nvSpPr>
        <p:spPr>
          <a:xfrm>
            <a:off x="-78420" y="5203031"/>
            <a:ext cx="240436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Thematic Contexts: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FB385C9-5899-4B4A-A34A-0C877CB50572}"/>
              </a:ext>
            </a:extLst>
          </p:cNvPr>
          <p:cNvGraphicFramePr>
            <a:graphicFrameLocks noGrp="1"/>
          </p:cNvGraphicFramePr>
          <p:nvPr/>
        </p:nvGraphicFramePr>
        <p:xfrm>
          <a:off x="259184" y="617541"/>
          <a:ext cx="11422740" cy="4561464"/>
        </p:xfrm>
        <a:graphic>
          <a:graphicData uri="http://schemas.openxmlformats.org/drawingml/2006/table">
            <a:tbl>
              <a:tblPr firstRow="1" bandRow="1"/>
              <a:tblGrid>
                <a:gridCol w="1631820">
                  <a:extLst>
                    <a:ext uri="{9D8B030D-6E8A-4147-A177-3AD203B41FA5}">
                      <a16:colId xmlns:a16="http://schemas.microsoft.com/office/drawing/2014/main" val="1511453142"/>
                    </a:ext>
                  </a:extLst>
                </a:gridCol>
                <a:gridCol w="1631820">
                  <a:extLst>
                    <a:ext uri="{9D8B030D-6E8A-4147-A177-3AD203B41FA5}">
                      <a16:colId xmlns:a16="http://schemas.microsoft.com/office/drawing/2014/main" val="1929220354"/>
                    </a:ext>
                  </a:extLst>
                </a:gridCol>
                <a:gridCol w="1631820">
                  <a:extLst>
                    <a:ext uri="{9D8B030D-6E8A-4147-A177-3AD203B41FA5}">
                      <a16:colId xmlns:a16="http://schemas.microsoft.com/office/drawing/2014/main" val="1111139124"/>
                    </a:ext>
                  </a:extLst>
                </a:gridCol>
                <a:gridCol w="1631820">
                  <a:extLst>
                    <a:ext uri="{9D8B030D-6E8A-4147-A177-3AD203B41FA5}">
                      <a16:colId xmlns:a16="http://schemas.microsoft.com/office/drawing/2014/main" val="1451547527"/>
                    </a:ext>
                  </a:extLst>
                </a:gridCol>
                <a:gridCol w="1631820">
                  <a:extLst>
                    <a:ext uri="{9D8B030D-6E8A-4147-A177-3AD203B41FA5}">
                      <a16:colId xmlns:a16="http://schemas.microsoft.com/office/drawing/2014/main" val="141583394"/>
                    </a:ext>
                  </a:extLst>
                </a:gridCol>
                <a:gridCol w="1631820">
                  <a:extLst>
                    <a:ext uri="{9D8B030D-6E8A-4147-A177-3AD203B41FA5}">
                      <a16:colId xmlns:a16="http://schemas.microsoft.com/office/drawing/2014/main" val="1893564200"/>
                    </a:ext>
                  </a:extLst>
                </a:gridCol>
                <a:gridCol w="1631820">
                  <a:extLst>
                    <a:ext uri="{9D8B030D-6E8A-4147-A177-3AD203B41FA5}">
                      <a16:colId xmlns:a16="http://schemas.microsoft.com/office/drawing/2014/main" val="3479052431"/>
                    </a:ext>
                  </a:extLst>
                </a:gridCol>
              </a:tblGrid>
              <a:tr h="760244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Term 1.1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Term 1.2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Term 2.1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Term 2.2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Term 3.1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Term 3.2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689688"/>
                  </a:ext>
                </a:extLst>
              </a:tr>
              <a:tr h="76024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 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 action="ppaction://hlinksldjump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Family and friends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Sports and hobbies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Places in town and transport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TV and film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School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Holidays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73406"/>
                  </a:ext>
                </a:extLst>
              </a:tr>
              <a:tr h="76024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Relationships and role models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Food and drink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Shopping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Music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Future plans and opportunities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Tourist attractions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983555"/>
                  </a:ext>
                </a:extLst>
              </a:tr>
              <a:tr h="76024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 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Equality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Physical and mental well-being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Environmental issues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Social media and gaming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Work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Holiday accommodation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095280"/>
                  </a:ext>
                </a:extLst>
              </a:tr>
              <a:tr h="76024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 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1: ¡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Diviértete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!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2: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Viajes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3: Mi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gente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, mi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mundo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4: Mi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estilo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de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vida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5: A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clase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6: Mi barrio y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yo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333933"/>
                  </a:ext>
                </a:extLst>
              </a:tr>
              <a:tr h="76024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Year 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7: Un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mundo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mejor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para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todos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Y11 Mocks/PPEs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Module 8: El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futuro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espera</a:t>
                      </a:r>
                      <a:endParaRPr lang="en-GB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2800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6C315D9-42E4-4018-8572-18BE32899E4C}"/>
              </a:ext>
            </a:extLst>
          </p:cNvPr>
          <p:cNvGraphicFramePr>
            <a:graphicFrameLocks noGrp="1"/>
          </p:cNvGraphicFramePr>
          <p:nvPr/>
        </p:nvGraphicFramePr>
        <p:xfrm>
          <a:off x="188775" y="5541585"/>
          <a:ext cx="11814450" cy="698874"/>
        </p:xfrm>
        <a:graphic>
          <a:graphicData uri="http://schemas.openxmlformats.org/drawingml/2006/table">
            <a:tbl>
              <a:tblPr firstRow="1" bandRow="1"/>
              <a:tblGrid>
                <a:gridCol w="1969075">
                  <a:extLst>
                    <a:ext uri="{9D8B030D-6E8A-4147-A177-3AD203B41FA5}">
                      <a16:colId xmlns:a16="http://schemas.microsoft.com/office/drawing/2014/main" val="4059696859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963843836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4165118571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1765032164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1927306869"/>
                    </a:ext>
                  </a:extLst>
                </a:gridCol>
                <a:gridCol w="1969075">
                  <a:extLst>
                    <a:ext uri="{9D8B030D-6E8A-4147-A177-3AD203B41FA5}">
                      <a16:colId xmlns:a16="http://schemas.microsoft.com/office/drawing/2014/main" val="1525265481"/>
                    </a:ext>
                  </a:extLst>
                </a:gridCol>
              </a:tblGrid>
              <a:tr h="69887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My personal world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Lifestyle and wellbeing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My neighbourhood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 and technology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Studying and my future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Travel and tourism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14662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5D6CE754-DA38-4550-AB71-202F88CB4AF4}"/>
              </a:ext>
            </a:extLst>
          </p:cNvPr>
          <p:cNvSpPr txBox="1"/>
          <p:nvPr/>
        </p:nvSpPr>
        <p:spPr>
          <a:xfrm>
            <a:off x="3835153" y="42443"/>
            <a:ext cx="5196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Spanish Sequencing Plan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02C538A-FFB9-4484-A6EE-DD652E930999}"/>
              </a:ext>
            </a:extLst>
          </p:cNvPr>
          <p:cNvSpPr txBox="1"/>
          <p:nvPr/>
        </p:nvSpPr>
        <p:spPr>
          <a:xfrm>
            <a:off x="-78420" y="5203031"/>
            <a:ext cx="2404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>
                <a:latin typeface="Calibri" panose="020F0502020204030204" pitchFamily="34" charset="0"/>
                <a:cs typeface="Calibri" panose="020F0502020204030204" pitchFamily="34" charset="0"/>
              </a:rPr>
              <a:t>Thematic Contexts:</a:t>
            </a:r>
          </a:p>
        </p:txBody>
      </p:sp>
    </p:spTree>
    <p:extLst>
      <p:ext uri="{BB962C8B-B14F-4D97-AF65-F5344CB8AC3E}">
        <p14:creationId xmlns:p14="http://schemas.microsoft.com/office/powerpoint/2010/main" val="3702744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Widescreen</PresentationFormat>
  <Paragraphs>94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Penny Riddell (Staff)</dc:creator>
  <cp:lastModifiedBy>Penny Riddell (Staff)</cp:lastModifiedBy>
  <cp:revision>1</cp:revision>
  <dcterms:created xsi:type="dcterms:W3CDTF">2025-03-19T12:34:09Z</dcterms:created>
  <dcterms:modified xsi:type="dcterms:W3CDTF">2025-03-19T12:35:07Z</dcterms:modified>
</cp:coreProperties>
</file>